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Montserrat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.fntdata"/><Relationship Id="rId47" Type="http://schemas.openxmlformats.org/officeDocument/2006/relationships/font" Target="fonts/MontserratLight-regular.fntdata"/><Relationship Id="rId49" Type="http://schemas.openxmlformats.org/officeDocument/2006/relationships/font" Target="fonts/Montserrat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Montserrat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a3db7af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a3db7af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a468018a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a468018a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a3db7af8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a3db7af8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a468018a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a468018a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a468018a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a468018a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a63256c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a63256c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a63256c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ea63256c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a63256cb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a63256cb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a63256cb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a63256cb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a468018a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a468018a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a63256cb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a63256c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a468018a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a468018a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a63256cb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ea63256cb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a63256cb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a63256cb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a63256cb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ea63256cb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a63256cb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a63256cb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a63256cb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ea63256cb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63d86293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63d8629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63d86293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963d86293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63d8629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963d8629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63d86293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63d86293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a468018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a468018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63d86293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963d86293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63d86293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63d86293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963d86293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963d86293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963d86293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963d86293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63d86293d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963d86293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963d86293d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963d86293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63d86293d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963d86293d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a3db7af8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ea3db7af8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a3b145b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a3b145b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a468018a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a468018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a3db7af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a3db7af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a468018a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a468018a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a468018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a468018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a3db7af8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a3db7af8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hyperlink" Target="https://www.instagram.com/ballesterodepaula/" TargetMode="External"/><Relationship Id="rId10" Type="http://schemas.openxmlformats.org/officeDocument/2006/relationships/image" Target="../media/image2.png"/><Relationship Id="rId9" Type="http://schemas.openxmlformats.org/officeDocument/2006/relationships/image" Target="../media/image16.png"/><Relationship Id="rId5" Type="http://schemas.openxmlformats.org/officeDocument/2006/relationships/image" Target="../media/image36.png"/><Relationship Id="rId6" Type="http://schemas.openxmlformats.org/officeDocument/2006/relationships/hyperlink" Target="https://www.linkedin.com/in/abpaula77" TargetMode="External"/><Relationship Id="rId7" Type="http://schemas.openxmlformats.org/officeDocument/2006/relationships/image" Target="../media/image53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y_U3JsZc-RHbrr14rwbG7sblUgK2GonU/view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5" Type="http://schemas.openxmlformats.org/officeDocument/2006/relationships/hyperlink" Target="https://www.projetoacbr.com.br/forum/topic/72293-foi-lan%C3%A7ado-recentemente-o-acbrboletofpdf-um-novo-componente-desenvolvido-para-facilitar-a-impress%C3%A3o-de-boletos-utilizando-o-acbrboleto/#comment-468481" TargetMode="External"/><Relationship Id="rId6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5" Type="http://schemas.openxmlformats.org/officeDocument/2006/relationships/image" Target="../media/image55.png"/><Relationship Id="rId6" Type="http://schemas.openxmlformats.org/officeDocument/2006/relationships/image" Target="../media/image48.png"/><Relationship Id="rId7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instagram.com/projeto_acbr/" TargetMode="External"/><Relationship Id="rId4" Type="http://schemas.openxmlformats.org/officeDocument/2006/relationships/image" Target="../media/image49.png"/><Relationship Id="rId11" Type="http://schemas.openxmlformats.org/officeDocument/2006/relationships/image" Target="../media/image6.png"/><Relationship Id="rId10" Type="http://schemas.openxmlformats.org/officeDocument/2006/relationships/hyperlink" Target="https://www.linkedin.com/company/projetoacbr/" TargetMode="External"/><Relationship Id="rId9" Type="http://schemas.openxmlformats.org/officeDocument/2006/relationships/image" Target="../media/image53.png"/><Relationship Id="rId5" Type="http://schemas.openxmlformats.org/officeDocument/2006/relationships/image" Target="../media/image1.png"/><Relationship Id="rId6" Type="http://schemas.openxmlformats.org/officeDocument/2006/relationships/hyperlink" Target="https://www.instagram.com/projeto_acbr/" TargetMode="External"/><Relationship Id="rId7" Type="http://schemas.openxmlformats.org/officeDocument/2006/relationships/image" Target="../media/image36.png"/><Relationship Id="rId8" Type="http://schemas.openxmlformats.org/officeDocument/2006/relationships/hyperlink" Target="https://www.linkedin.com/company/projetoacbr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nsource.adobe.com/dc-acrobat-sdk-docs/acrobatsdk/#pdf-reference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fpdf.org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58075" y="635375"/>
            <a:ext cx="5440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Conhecendo o FPDF-Pascal no Lazarus</a:t>
            </a:r>
            <a:endParaRPr b="1" sz="5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017525" y="3473700"/>
            <a:ext cx="382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0D85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Alexandre de Paula</a:t>
            </a:r>
            <a:endParaRPr>
              <a:solidFill>
                <a:srgbClr val="F0D85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32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Consultor do Projeto ACBr</a:t>
            </a:r>
            <a:endParaRPr sz="1732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57" name="Google Shape;57;p13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58" name="Google Shape;5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125" y="635375"/>
            <a:ext cx="3170924" cy="317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75" y="0"/>
            <a:ext cx="5020526" cy="4469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>
            <p:ph type="ctrTitle"/>
          </p:nvPr>
        </p:nvSpPr>
        <p:spPr>
          <a:xfrm>
            <a:off x="130300" y="223850"/>
            <a:ext cx="3783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TFPDF e TFPDFExt</a:t>
            </a:r>
            <a:endParaRPr b="1"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91150" y="1014150"/>
            <a:ext cx="3429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ts val="1800"/>
              <a:buChar char="●"/>
            </a:pPr>
            <a:r>
              <a:rPr b="1" lang="pt-BR" sz="1800">
                <a:solidFill>
                  <a:srgbClr val="F0D85F"/>
                </a:solidFill>
              </a:rPr>
              <a:t>TFPDF </a:t>
            </a:r>
            <a:r>
              <a:rPr lang="pt-BR" sz="1800">
                <a:solidFill>
                  <a:srgbClr val="F0D85F"/>
                </a:solidFill>
              </a:rPr>
              <a:t>implementa o core.</a:t>
            </a:r>
            <a:endParaRPr sz="1800">
              <a:solidFill>
                <a:srgbClr val="F0D85F"/>
              </a:solidFill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91150" y="1517250"/>
            <a:ext cx="38622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ts val="1800"/>
              <a:buChar char="●"/>
            </a:pPr>
            <a:r>
              <a:rPr b="1" lang="pt-BR" sz="1800">
                <a:solidFill>
                  <a:srgbClr val="F0D85F"/>
                </a:solidFill>
              </a:rPr>
              <a:t>TFPDFExt </a:t>
            </a:r>
            <a:r>
              <a:rPr lang="pt-BR" sz="1800">
                <a:solidFill>
                  <a:srgbClr val="F0D85F"/>
                </a:solidFill>
              </a:rPr>
              <a:t>adiciona “Scripts” a classe básica</a:t>
            </a:r>
            <a:endParaRPr sz="1800">
              <a:solidFill>
                <a:srgbClr val="F0D85F"/>
              </a:solidFill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4357700" y="303025"/>
            <a:ext cx="4729500" cy="168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2"/>
          <p:cNvCxnSpPr/>
          <p:nvPr/>
        </p:nvCxnSpPr>
        <p:spPr>
          <a:xfrm>
            <a:off x="4357700" y="2916798"/>
            <a:ext cx="2001900" cy="1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2"/>
          <p:cNvCxnSpPr/>
          <p:nvPr/>
        </p:nvCxnSpPr>
        <p:spPr>
          <a:xfrm flipH="1" rot="10800000">
            <a:off x="4357700" y="3327548"/>
            <a:ext cx="2380800" cy="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2" name="Google Shape;172;p22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173" name="Google Shape;173;p22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174" name="Google Shape;17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428" y="671075"/>
            <a:ext cx="6714674" cy="43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type="ctrTitle"/>
          </p:nvPr>
        </p:nvSpPr>
        <p:spPr>
          <a:xfrm>
            <a:off x="81000" y="74150"/>
            <a:ext cx="32850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Hello World!!!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1599675" y="2612573"/>
            <a:ext cx="2727900" cy="87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1694775" y="4130175"/>
            <a:ext cx="6388200" cy="71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2003100" y="3467424"/>
            <a:ext cx="2970600" cy="66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23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185" name="Google Shape;185;p23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186" name="Google Shape;18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ctrTitle"/>
          </p:nvPr>
        </p:nvSpPr>
        <p:spPr>
          <a:xfrm>
            <a:off x="81000" y="74150"/>
            <a:ext cx="32850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Hello World!!!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00" y="1285550"/>
            <a:ext cx="8353575" cy="257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4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194" name="Google Shape;194;p24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195" name="Google Shape;19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ctrTitle"/>
          </p:nvPr>
        </p:nvSpPr>
        <p:spPr>
          <a:xfrm>
            <a:off x="81000" y="74150"/>
            <a:ext cx="32850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Hello 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World!!!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250" y="70575"/>
            <a:ext cx="4742799" cy="50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4188003" y="1737775"/>
            <a:ext cx="1044300" cy="26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25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204" name="Google Shape;204;p25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205" name="Google Shape;20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844" y="37075"/>
            <a:ext cx="4721506" cy="50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>
            <p:ph type="ctrTitle"/>
          </p:nvPr>
        </p:nvSpPr>
        <p:spPr>
          <a:xfrm>
            <a:off x="81000" y="74150"/>
            <a:ext cx="32850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Cabeçalho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rodapé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3285000" y="3540675"/>
            <a:ext cx="3720000" cy="101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>
            <p:ph type="ctrTitle"/>
          </p:nvPr>
        </p:nvSpPr>
        <p:spPr>
          <a:xfrm>
            <a:off x="0" y="2630800"/>
            <a:ext cx="32850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0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Criação da classe</a:t>
            </a:r>
            <a:endParaRPr b="1" sz="20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" name="Google Shape;214;p26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215" name="Google Shape;215;p26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216" name="Google Shape;21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ctrTitle"/>
          </p:nvPr>
        </p:nvSpPr>
        <p:spPr>
          <a:xfrm>
            <a:off x="81000" y="74150"/>
            <a:ext cx="32850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Cabeçalho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rodapé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7"/>
          <p:cNvSpPr txBox="1"/>
          <p:nvPr>
            <p:ph type="ctrTitle"/>
          </p:nvPr>
        </p:nvSpPr>
        <p:spPr>
          <a:xfrm>
            <a:off x="0" y="2630800"/>
            <a:ext cx="32850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0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Funções de </a:t>
            </a:r>
            <a:endParaRPr b="1" sz="20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0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execução</a:t>
            </a:r>
            <a:endParaRPr b="1" sz="20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3" name="Google Shape;223;p27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224" name="Google Shape;224;p27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225" name="Google Shape;22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200" y="152400"/>
            <a:ext cx="5282776" cy="48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ctrTitle"/>
          </p:nvPr>
        </p:nvSpPr>
        <p:spPr>
          <a:xfrm>
            <a:off x="81000" y="74150"/>
            <a:ext cx="32850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Cabeçalho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rodapé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8"/>
          <p:cNvSpPr txBox="1"/>
          <p:nvPr>
            <p:ph type="ctrTitle"/>
          </p:nvPr>
        </p:nvSpPr>
        <p:spPr>
          <a:xfrm>
            <a:off x="326550" y="2152950"/>
            <a:ext cx="15177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0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Rotina</a:t>
            </a:r>
            <a:endParaRPr b="1" sz="20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0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Principal</a:t>
            </a:r>
            <a:endParaRPr b="1" sz="20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3" name="Google Shape;233;p28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234" name="Google Shape;234;p28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235" name="Google Shape;23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350" y="1064150"/>
            <a:ext cx="6690038" cy="32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ctrTitle"/>
          </p:nvPr>
        </p:nvSpPr>
        <p:spPr>
          <a:xfrm>
            <a:off x="81000" y="74150"/>
            <a:ext cx="32850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Cabeçalho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rodapé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88" y="1150840"/>
            <a:ext cx="7719423" cy="336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/>
          <p:nvPr/>
        </p:nvSpPr>
        <p:spPr>
          <a:xfrm>
            <a:off x="3226003" y="1446025"/>
            <a:ext cx="4526400" cy="36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/>
          <p:nvPr/>
        </p:nvSpPr>
        <p:spPr>
          <a:xfrm>
            <a:off x="4036701" y="4226344"/>
            <a:ext cx="3049800" cy="28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9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246" name="Google Shape;246;p29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247" name="Google Shape;24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650" y="1666138"/>
            <a:ext cx="4813400" cy="31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525" y="74150"/>
            <a:ext cx="7018300" cy="35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>
            <p:ph type="ctrTitle"/>
          </p:nvPr>
        </p:nvSpPr>
        <p:spPr>
          <a:xfrm>
            <a:off x="81000" y="74150"/>
            <a:ext cx="32850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Cabeçalho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rodapé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5033648" y="2244302"/>
            <a:ext cx="2714700" cy="134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30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257" name="Google Shape;257;p30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258" name="Google Shape;25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30"/>
          <p:cNvSpPr/>
          <p:nvPr/>
        </p:nvSpPr>
        <p:spPr>
          <a:xfrm>
            <a:off x="2310525" y="2983313"/>
            <a:ext cx="2074500" cy="114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00" y="805899"/>
            <a:ext cx="5364325" cy="18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>
            <p:ph type="ctrTitle"/>
          </p:nvPr>
        </p:nvSpPr>
        <p:spPr>
          <a:xfrm>
            <a:off x="81000" y="74150"/>
            <a:ext cx="69018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2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Cabeçalho e rodapé</a:t>
            </a:r>
            <a:endParaRPr b="1" sz="32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2271965" y="3555513"/>
            <a:ext cx="4311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</a:rPr>
              <a:t>“USE A FORÇA, </a:t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</a:rPr>
              <a:t>LEIA OS FONTES”</a:t>
            </a:r>
            <a:endParaRPr b="1" sz="3200">
              <a:solidFill>
                <a:schemeClr val="lt1"/>
              </a:solidFill>
            </a:endParaRPr>
          </a:p>
        </p:txBody>
      </p:sp>
      <p:grpSp>
        <p:nvGrpSpPr>
          <p:cNvPr id="267" name="Google Shape;267;p31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268" name="Google Shape;268;p31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269" name="Google Shape;26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00" y="805888"/>
            <a:ext cx="342900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506100" y="1023450"/>
            <a:ext cx="53646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4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Alexandre de Paula</a:t>
            </a:r>
            <a:endParaRPr b="1" sz="31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43200" y="1596850"/>
            <a:ext cx="5597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ct val="100000"/>
              <a:buFont typeface="Montserrat Light"/>
              <a:buChar char="●"/>
            </a:pPr>
            <a:r>
              <a:rPr lang="pt-BR">
                <a:solidFill>
                  <a:srgbClr val="F0D85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Desenvolvedor Lazarus/Delphi</a:t>
            </a:r>
            <a:endParaRPr>
              <a:solidFill>
                <a:srgbClr val="F0D85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ct val="100000"/>
              <a:buFont typeface="Montserrat Light"/>
              <a:buChar char="●"/>
            </a:pPr>
            <a:r>
              <a:rPr lang="pt-BR">
                <a:solidFill>
                  <a:srgbClr val="F0D85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Consultor no Projeto ACBr</a:t>
            </a:r>
            <a:endParaRPr>
              <a:solidFill>
                <a:srgbClr val="F0D85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ct val="100000"/>
              <a:buFont typeface="Montserrat Light"/>
              <a:buChar char="●"/>
            </a:pPr>
            <a:r>
              <a:rPr lang="pt-BR">
                <a:solidFill>
                  <a:srgbClr val="F0D85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Voluntário na Comunidade DEVPIRA</a:t>
            </a:r>
            <a:endParaRPr>
              <a:solidFill>
                <a:srgbClr val="F0D85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743" y="294950"/>
            <a:ext cx="1884000" cy="251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175" y="2860063"/>
            <a:ext cx="893225" cy="8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1351" y="2860076"/>
            <a:ext cx="893225" cy="893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71" name="Google Shape;71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2551" y="2535525"/>
            <a:ext cx="1511325" cy="154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36003" y="2535525"/>
            <a:ext cx="1542300" cy="15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508621" y="4024525"/>
            <a:ext cx="1884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0D85F"/>
                </a:solidFill>
              </a:rPr>
              <a:t>linkedin.com/in/abpaula77/</a:t>
            </a:r>
            <a:endParaRPr sz="1100">
              <a:solidFill>
                <a:srgbClr val="F0D85F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868750" y="4024525"/>
            <a:ext cx="2307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0D85F"/>
                </a:solidFill>
              </a:rPr>
              <a:t>instagram.com/ballesterodepaula/</a:t>
            </a:r>
            <a:endParaRPr sz="1100">
              <a:solidFill>
                <a:srgbClr val="F0D85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75" y="175775"/>
            <a:ext cx="1654725" cy="16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375" y="1195450"/>
            <a:ext cx="6166984" cy="3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>
            <p:ph type="ctrTitle"/>
          </p:nvPr>
        </p:nvSpPr>
        <p:spPr>
          <a:xfrm>
            <a:off x="5516025" y="175775"/>
            <a:ext cx="3459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DemoFPDFPascal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8" name="Google Shape;278;p32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279" name="Google Shape;279;p32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280" name="Google Shape;28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idx="1" type="subTitle"/>
          </p:nvPr>
        </p:nvSpPr>
        <p:spPr>
          <a:xfrm>
            <a:off x="807600" y="175775"/>
            <a:ext cx="2505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1 - Fonts Test</a:t>
            </a:r>
            <a:endParaRPr b="1">
              <a:solidFill>
                <a:srgbClr val="F0D85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725" y="714600"/>
            <a:ext cx="3566375" cy="42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>
            <p:ph type="ctrTitle"/>
          </p:nvPr>
        </p:nvSpPr>
        <p:spPr>
          <a:xfrm>
            <a:off x="5516025" y="175775"/>
            <a:ext cx="3459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DemoFPDFPascal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8" name="Google Shape;288;p33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289" name="Google Shape;289;p33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290" name="Google Shape;29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ctrTitle"/>
          </p:nvPr>
        </p:nvSpPr>
        <p:spPr>
          <a:xfrm>
            <a:off x="5165825" y="416350"/>
            <a:ext cx="3459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DemoFPDFPascal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950" y="1043050"/>
            <a:ext cx="3817969" cy="39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>
            <p:ph idx="1" type="subTitle"/>
          </p:nvPr>
        </p:nvSpPr>
        <p:spPr>
          <a:xfrm>
            <a:off x="807600" y="175775"/>
            <a:ext cx="2505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- Images Test</a:t>
            </a:r>
            <a:endParaRPr b="1">
              <a:solidFill>
                <a:srgbClr val="F0D85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8" name="Google Shape;298;p34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299" name="Google Shape;299;p34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300" name="Google Shape;30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ctrTitle"/>
          </p:nvPr>
        </p:nvSpPr>
        <p:spPr>
          <a:xfrm>
            <a:off x="5516025" y="175775"/>
            <a:ext cx="3459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DemoFPDFPascal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5"/>
          <p:cNvSpPr txBox="1"/>
          <p:nvPr>
            <p:ph idx="1" type="subTitle"/>
          </p:nvPr>
        </p:nvSpPr>
        <p:spPr>
          <a:xfrm>
            <a:off x="807600" y="175775"/>
            <a:ext cx="2505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 - Color Test</a:t>
            </a:r>
            <a:endParaRPr b="1">
              <a:solidFill>
                <a:srgbClr val="F0D85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325" y="802475"/>
            <a:ext cx="2904858" cy="403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35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309" name="Google Shape;309;p35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310" name="Google Shape;310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idx="1" type="subTitle"/>
          </p:nvPr>
        </p:nvSpPr>
        <p:spPr>
          <a:xfrm>
            <a:off x="807600" y="175775"/>
            <a:ext cx="2505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4 - Shapes Test</a:t>
            </a:r>
            <a:endParaRPr b="1">
              <a:solidFill>
                <a:srgbClr val="F0D85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6"/>
          <p:cNvSpPr txBox="1"/>
          <p:nvPr>
            <p:ph type="ctrTitle"/>
          </p:nvPr>
        </p:nvSpPr>
        <p:spPr>
          <a:xfrm>
            <a:off x="5516025" y="175775"/>
            <a:ext cx="3459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DemoFPDFPascal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725" y="802475"/>
            <a:ext cx="2928850" cy="403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6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319" name="Google Shape;319;p36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320" name="Google Shape;32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>
            <p:ph idx="1" type="subTitle"/>
          </p:nvPr>
        </p:nvSpPr>
        <p:spPr>
          <a:xfrm>
            <a:off x="807600" y="175775"/>
            <a:ext cx="2781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 - BarCodes Test</a:t>
            </a:r>
            <a:endParaRPr b="1">
              <a:solidFill>
                <a:srgbClr val="F0D85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37"/>
          <p:cNvSpPr txBox="1"/>
          <p:nvPr>
            <p:ph type="ctrTitle"/>
          </p:nvPr>
        </p:nvSpPr>
        <p:spPr>
          <a:xfrm>
            <a:off x="5516025" y="175775"/>
            <a:ext cx="3459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DemoFPDFPascal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200" y="802475"/>
            <a:ext cx="3073405" cy="403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7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329" name="Google Shape;329;p37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330" name="Google Shape;33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idx="1" type="subTitle"/>
          </p:nvPr>
        </p:nvSpPr>
        <p:spPr>
          <a:xfrm>
            <a:off x="807600" y="175775"/>
            <a:ext cx="2781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 - Large Text Test</a:t>
            </a:r>
            <a:endParaRPr b="1">
              <a:solidFill>
                <a:srgbClr val="F0D85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38"/>
          <p:cNvSpPr txBox="1"/>
          <p:nvPr>
            <p:ph type="ctrTitle"/>
          </p:nvPr>
        </p:nvSpPr>
        <p:spPr>
          <a:xfrm>
            <a:off x="5516025" y="175775"/>
            <a:ext cx="3459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DemoFPDFPascal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200" y="802475"/>
            <a:ext cx="2901994" cy="403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38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339" name="Google Shape;339;p38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340" name="Google Shape;34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ctrTitle"/>
          </p:nvPr>
        </p:nvSpPr>
        <p:spPr>
          <a:xfrm>
            <a:off x="5516025" y="175775"/>
            <a:ext cx="3459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DemoFPDFPascal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807600" y="175775"/>
            <a:ext cx="2505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1" lang="pt-BR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 - Layers Test</a:t>
            </a:r>
            <a:endParaRPr b="1">
              <a:solidFill>
                <a:srgbClr val="F0D85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39" title="PDF Layer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125" y="787116"/>
            <a:ext cx="5554738" cy="41660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39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349" name="Google Shape;349;p39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350" name="Google Shape;35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type="ctrTitle"/>
          </p:nvPr>
        </p:nvSpPr>
        <p:spPr>
          <a:xfrm>
            <a:off x="103200" y="83825"/>
            <a:ext cx="1515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Boletos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925" y="136800"/>
            <a:ext cx="7355475" cy="412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40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358" name="Google Shape;358;p40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359" name="Google Shape;35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ctrTitle"/>
          </p:nvPr>
        </p:nvSpPr>
        <p:spPr>
          <a:xfrm>
            <a:off x="103200" y="83825"/>
            <a:ext cx="1515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Boletos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5" name="Google Shape;365;p41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366" name="Google Shape;366;p41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367" name="Google Shape;36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8" name="Google Shape;3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500" y="373075"/>
            <a:ext cx="7363501" cy="3726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2992175" y="591025"/>
            <a:ext cx="5440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Quem somos…</a:t>
            </a:r>
            <a:endParaRPr b="1" sz="5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2992175" y="1833725"/>
            <a:ext cx="5597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lang="pt-BR" sz="1800">
                <a:solidFill>
                  <a:schemeClr val="lt1"/>
                </a:solidFill>
              </a:rPr>
              <a:t>Um Projeto de </a:t>
            </a:r>
            <a:r>
              <a:rPr b="1" lang="pt-BR" sz="1800">
                <a:solidFill>
                  <a:schemeClr val="lt1"/>
                </a:solidFill>
              </a:rPr>
              <a:t>Código Aberto</a:t>
            </a:r>
            <a:r>
              <a:rPr lang="pt-BR" sz="1800">
                <a:solidFill>
                  <a:schemeClr val="lt1"/>
                </a:solidFill>
              </a:rPr>
              <a:t> (gratuito), de </a:t>
            </a:r>
            <a:r>
              <a:rPr i="1" lang="pt-BR" sz="1800">
                <a:solidFill>
                  <a:schemeClr val="lt1"/>
                </a:solidFill>
              </a:rPr>
              <a:t>Componentes e Programas</a:t>
            </a:r>
            <a:r>
              <a:rPr lang="pt-BR" sz="1800">
                <a:solidFill>
                  <a:schemeClr val="lt1"/>
                </a:solidFill>
              </a:rPr>
              <a:t> destinados ao desenvolvimento de aplicações do segmento de </a:t>
            </a:r>
            <a:r>
              <a:rPr lang="pt-BR" sz="1800">
                <a:solidFill>
                  <a:srgbClr val="F0D85F"/>
                </a:solidFill>
              </a:rPr>
              <a:t>Automação Comercial</a:t>
            </a:r>
            <a:r>
              <a:rPr lang="pt-BR" sz="1800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50" y="1223779"/>
            <a:ext cx="2164800" cy="2012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5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84" name="Google Shape;84;p15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85" name="Google Shape;8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type="ctrTitle"/>
          </p:nvPr>
        </p:nvSpPr>
        <p:spPr>
          <a:xfrm>
            <a:off x="103200" y="83825"/>
            <a:ext cx="1515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Boletos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103200" y="710525"/>
            <a:ext cx="2011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  TACBrBolLayOut = (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     lPadrao,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     lCarne,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     lFatura,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     lPadraoEntrega,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     lReciboTopo,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     lPadraoEntrega2,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     lTermica80mm,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     lPadraoPIX,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     lCarneA5);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375" name="Google Shape;375;p42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376" name="Google Shape;376;p42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377" name="Google Shape;37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8" name="Google Shape;3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000" y="152400"/>
            <a:ext cx="6876600" cy="404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/>
          <p:nvPr>
            <p:ph type="ctrTitle"/>
          </p:nvPr>
        </p:nvSpPr>
        <p:spPr>
          <a:xfrm>
            <a:off x="103200" y="83825"/>
            <a:ext cx="1515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Boletos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4" name="Google Shape;384;p43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385" name="Google Shape;385;p43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386" name="Google Shape;38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Google Shape;3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2925"/>
            <a:ext cx="8784901" cy="27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>
            <p:ph type="ctrTitle"/>
          </p:nvPr>
        </p:nvSpPr>
        <p:spPr>
          <a:xfrm>
            <a:off x="115250" y="83825"/>
            <a:ext cx="1666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Boletos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Recibo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Pagador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3" name="Google Shape;393;p44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394" name="Google Shape;394;p44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395" name="Google Shape;395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6" name="Google Shape;3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775" y="152400"/>
            <a:ext cx="566379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45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402" name="Google Shape;402;p45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403" name="Google Shape;40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45"/>
          <p:cNvSpPr txBox="1"/>
          <p:nvPr>
            <p:ph type="ctrTitle"/>
          </p:nvPr>
        </p:nvSpPr>
        <p:spPr>
          <a:xfrm>
            <a:off x="115250" y="83825"/>
            <a:ext cx="1666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Boletos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Recibo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Pagador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PIX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5" name="Google Shape;4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575" y="83825"/>
            <a:ext cx="546415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>
            <p:ph type="ctrTitle"/>
          </p:nvPr>
        </p:nvSpPr>
        <p:spPr>
          <a:xfrm>
            <a:off x="103200" y="83825"/>
            <a:ext cx="1515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Boletos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250" y="233698"/>
            <a:ext cx="3421891" cy="473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033" y="229275"/>
            <a:ext cx="3421893" cy="47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6"/>
          <p:cNvSpPr/>
          <p:nvPr/>
        </p:nvSpPr>
        <p:spPr>
          <a:xfrm>
            <a:off x="1865920" y="1381579"/>
            <a:ext cx="3222600" cy="126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6"/>
          <p:cNvSpPr/>
          <p:nvPr/>
        </p:nvSpPr>
        <p:spPr>
          <a:xfrm>
            <a:off x="5595719" y="432762"/>
            <a:ext cx="3222600" cy="126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6"/>
          <p:cNvSpPr/>
          <p:nvPr/>
        </p:nvSpPr>
        <p:spPr>
          <a:xfrm>
            <a:off x="1875946" y="2733082"/>
            <a:ext cx="3222600" cy="40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5595719" y="2243719"/>
            <a:ext cx="3222600" cy="40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46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418" name="Google Shape;418;p46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419" name="Google Shape;419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050" y="157875"/>
            <a:ext cx="7302006" cy="41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 txBox="1"/>
          <p:nvPr>
            <p:ph type="ctrTitle"/>
          </p:nvPr>
        </p:nvSpPr>
        <p:spPr>
          <a:xfrm>
            <a:off x="103200" y="83825"/>
            <a:ext cx="4143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Boletos</a:t>
            </a:r>
            <a:endParaRPr b="1" sz="26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9363" y="964463"/>
            <a:ext cx="2332825" cy="249525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/>
        </p:nvSpPr>
        <p:spPr>
          <a:xfrm>
            <a:off x="6708375" y="3459713"/>
            <a:ext cx="219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Forum ACBR</a:t>
            </a:r>
            <a:endParaRPr b="1" sz="1600">
              <a:solidFill>
                <a:schemeClr val="accent1"/>
              </a:solidFill>
            </a:endParaRPr>
          </a:p>
        </p:txBody>
      </p:sp>
      <p:grpSp>
        <p:nvGrpSpPr>
          <p:cNvPr id="428" name="Google Shape;428;p47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429" name="Google Shape;429;p47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430" name="Google Shape;430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47"/>
          <p:cNvSpPr txBox="1"/>
          <p:nvPr>
            <p:ph type="ctrTitle"/>
          </p:nvPr>
        </p:nvSpPr>
        <p:spPr>
          <a:xfrm>
            <a:off x="3374525" y="4391550"/>
            <a:ext cx="4143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pt-BR" sz="2076">
                <a:solidFill>
                  <a:srgbClr val="F0D85F"/>
                </a:solidFill>
                <a:latin typeface="Montserrat"/>
                <a:ea typeface="Montserrat"/>
                <a:cs typeface="Montserrat"/>
                <a:sym typeface="Montserrat"/>
              </a:rPr>
              <a:t>TAMANHO E VELOCIDADE !!!</a:t>
            </a:r>
            <a:endParaRPr b="1" sz="1876">
              <a:solidFill>
                <a:srgbClr val="F0D85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type="ctrTitle"/>
          </p:nvPr>
        </p:nvSpPr>
        <p:spPr>
          <a:xfrm>
            <a:off x="116475" y="172350"/>
            <a:ext cx="45633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04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Documentos Fiscais</a:t>
            </a:r>
            <a:endParaRPr b="1" sz="304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7" name="Google Shape;4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713" y="834300"/>
            <a:ext cx="1649386" cy="177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017" y="1004636"/>
            <a:ext cx="2037908" cy="143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1875" y="2608998"/>
            <a:ext cx="2535068" cy="203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5017" y="2921456"/>
            <a:ext cx="2397108" cy="1220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48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442" name="Google Shape;442;p48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443" name="Google Shape;443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>
            <p:ph type="ctrTitle"/>
          </p:nvPr>
        </p:nvSpPr>
        <p:spPr>
          <a:xfrm>
            <a:off x="3184900" y="416350"/>
            <a:ext cx="5440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Obrigado!</a:t>
            </a:r>
            <a:endParaRPr b="1" sz="5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49"/>
          <p:cNvSpPr txBox="1"/>
          <p:nvPr>
            <p:ph idx="1" type="subTitle"/>
          </p:nvPr>
        </p:nvSpPr>
        <p:spPr>
          <a:xfrm>
            <a:off x="3330100" y="1603850"/>
            <a:ext cx="5295300" cy="1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0D85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Saiba mais em nosso site:</a:t>
            </a:r>
            <a:br>
              <a:rPr lang="pt-BR">
                <a:solidFill>
                  <a:srgbClr val="F0D85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pt-BR">
                <a:solidFill>
                  <a:srgbClr val="F0D85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www.projetoacbr.com.br</a:t>
            </a:r>
            <a:endParaRPr>
              <a:solidFill>
                <a:srgbClr val="F0D85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50" name="Google Shape;450;p49"/>
          <p:cNvSpPr txBox="1"/>
          <p:nvPr>
            <p:ph idx="1" type="subTitle"/>
          </p:nvPr>
        </p:nvSpPr>
        <p:spPr>
          <a:xfrm>
            <a:off x="3733950" y="3014650"/>
            <a:ext cx="13500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uFill>
                  <a:noFill/>
                </a:uFill>
                <a:latin typeface="Montserrat Light"/>
                <a:ea typeface="Montserrat Light"/>
                <a:cs typeface="Montserrat Light"/>
                <a:sym typeface="Montserrat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/projeto_acbr</a:t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51" name="Google Shape;4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113" y="2818875"/>
            <a:ext cx="1350075" cy="13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3525" y="2818875"/>
            <a:ext cx="1457250" cy="13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7600" y="2733650"/>
            <a:ext cx="893225" cy="8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7601" y="3498251"/>
            <a:ext cx="893225" cy="89320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9"/>
          <p:cNvSpPr txBox="1"/>
          <p:nvPr>
            <p:ph idx="1" type="subTitle"/>
          </p:nvPr>
        </p:nvSpPr>
        <p:spPr>
          <a:xfrm>
            <a:off x="3733950" y="3779250"/>
            <a:ext cx="18522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BR" sz="1120">
                <a:solidFill>
                  <a:schemeClr val="lt1"/>
                </a:solidFill>
                <a:uFill>
                  <a:noFill/>
                </a:uFill>
                <a:latin typeface="Montserrat Light"/>
                <a:ea typeface="Montserrat Light"/>
                <a:cs typeface="Montserrat Light"/>
                <a:sym typeface="Montserrat Ligh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/company/projetoacbr/</a:t>
            </a:r>
            <a:endParaRPr sz="112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456" name="Google Shape;456;p49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457" name="Google Shape;457;p49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458" name="Google Shape;458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ctrTitle"/>
          </p:nvPr>
        </p:nvSpPr>
        <p:spPr>
          <a:xfrm>
            <a:off x="383325" y="318450"/>
            <a:ext cx="5440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Cenário</a:t>
            </a:r>
            <a:endParaRPr b="1" sz="5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314925" y="1594350"/>
            <a:ext cx="5899800" cy="19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Light"/>
              <a:buChar char="●"/>
            </a:pP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Motores de Relatórios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Light"/>
              <a:buChar char="○"/>
            </a:pP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FastReport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Light"/>
              <a:buChar char="○"/>
            </a:pP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FortesReport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Light"/>
              <a:buChar char="●"/>
            </a:pP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Desktop &gt; WEB &gt; Multicamadas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Light"/>
              <a:buChar char="●"/>
            </a:pP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Backend / API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475" y="219828"/>
            <a:ext cx="3530800" cy="31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6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94" name="Google Shape;94;p16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95" name="Google Shape;9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ctrTitle"/>
          </p:nvPr>
        </p:nvSpPr>
        <p:spPr>
          <a:xfrm>
            <a:off x="383325" y="318450"/>
            <a:ext cx="5440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PDF</a:t>
            </a:r>
            <a:endParaRPr b="1" sz="5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211950" y="1426950"/>
            <a:ext cx="5899800" cy="19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Char char="●"/>
            </a:pP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Padrão aberto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Char char="●"/>
            </a:pPr>
            <a:r>
              <a:rPr lang="pt-BR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Referência - 1.7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Char char="●"/>
            </a:pP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Arquivo “Texto”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Char char="●"/>
            </a:pPr>
            <a:r>
              <a:rPr b="1"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Gerador</a:t>
            </a: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 não leitor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0" l="5603" r="5594" t="0"/>
          <a:stretch/>
        </p:blipFill>
        <p:spPr>
          <a:xfrm>
            <a:off x="4680299" y="640061"/>
            <a:ext cx="1431451" cy="161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750" y="2252025"/>
            <a:ext cx="1855251" cy="1855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7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105" name="Google Shape;105;p17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106" name="Google Shape;106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ctrTitle"/>
          </p:nvPr>
        </p:nvSpPr>
        <p:spPr>
          <a:xfrm>
            <a:off x="3184900" y="416350"/>
            <a:ext cx="5440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FPDF-Pascal</a:t>
            </a:r>
            <a:endParaRPr b="1" sz="5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2656500" y="1603850"/>
            <a:ext cx="5968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0D85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Componente? Classe? Linguagem?</a:t>
            </a:r>
            <a:endParaRPr>
              <a:solidFill>
                <a:srgbClr val="F0D85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2906100" y="2304400"/>
            <a:ext cx="5719200" cy="21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Tradução do </a:t>
            </a:r>
            <a:r>
              <a:rPr lang="pt-BR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FPDF em PHP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Char char="●"/>
            </a:pP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Comunidade Grande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Char char="●"/>
            </a:pP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Exemplos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Light"/>
              <a:buChar char="●"/>
            </a:pPr>
            <a:r>
              <a:rPr lang="pt-BR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Scripts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000" y="299100"/>
            <a:ext cx="1826175" cy="12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8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116" name="Google Shape;116;p18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117" name="Google Shape;11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ctrTitle"/>
          </p:nvPr>
        </p:nvSpPr>
        <p:spPr>
          <a:xfrm>
            <a:off x="142775" y="198625"/>
            <a:ext cx="5440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Compatibilidade</a:t>
            </a:r>
            <a:endParaRPr b="1" sz="4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43550" y="1210825"/>
            <a:ext cx="4602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ts val="2400"/>
              <a:buChar char="●"/>
            </a:pPr>
            <a:r>
              <a:rPr lang="pt-BR" sz="2400">
                <a:solidFill>
                  <a:srgbClr val="F0D85F"/>
                </a:solidFill>
              </a:rPr>
              <a:t>Lazarus - FPC</a:t>
            </a:r>
            <a:endParaRPr sz="2400">
              <a:solidFill>
                <a:srgbClr val="F0D85F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10820400" y="6394319"/>
            <a:ext cx="137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</a:rPr>
              <a:t>‹#›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550" y="3123438"/>
            <a:ext cx="6572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1509500" y="3723513"/>
            <a:ext cx="6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7505A"/>
                </a:solidFill>
              </a:rPr>
              <a:t>2002</a:t>
            </a:r>
            <a:endParaRPr b="1">
              <a:solidFill>
                <a:srgbClr val="F7505A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777320" y="4332259"/>
            <a:ext cx="119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7505A"/>
                </a:solidFill>
              </a:rPr>
              <a:t>2024</a:t>
            </a:r>
            <a:endParaRPr b="1" sz="3000">
              <a:solidFill>
                <a:srgbClr val="F7505A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343550" y="1734625"/>
            <a:ext cx="4602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ts val="2400"/>
              <a:buChar char="●"/>
            </a:pPr>
            <a:r>
              <a:rPr lang="pt-BR" sz="2400">
                <a:solidFill>
                  <a:srgbClr val="F0D85F"/>
                </a:solidFill>
              </a:rPr>
              <a:t>Delphi 7</a:t>
            </a:r>
            <a:endParaRPr sz="2400">
              <a:solidFill>
                <a:srgbClr val="F0D85F"/>
              </a:solidFill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343550" y="2314900"/>
            <a:ext cx="4602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ts val="2400"/>
              <a:buChar char="●"/>
            </a:pPr>
            <a:r>
              <a:rPr lang="pt-BR" sz="2400">
                <a:solidFill>
                  <a:srgbClr val="F0D85F"/>
                </a:solidFill>
              </a:rPr>
              <a:t>Versões Atuais 12.2</a:t>
            </a:r>
            <a:endParaRPr sz="2400">
              <a:solidFill>
                <a:srgbClr val="F0D85F"/>
              </a:solidFill>
            </a:endParaRPr>
          </a:p>
        </p:txBody>
      </p:sp>
      <p:grpSp>
        <p:nvGrpSpPr>
          <p:cNvPr id="130" name="Google Shape;130;p19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131" name="Google Shape;131;p19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132" name="Google Shape;13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0400" y="2914900"/>
            <a:ext cx="2232920" cy="14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7525" y="1027050"/>
            <a:ext cx="3892750" cy="259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ctrTitle"/>
          </p:nvPr>
        </p:nvSpPr>
        <p:spPr>
          <a:xfrm>
            <a:off x="142775" y="198625"/>
            <a:ext cx="54405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endParaRPr b="1" sz="4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343550" y="1210825"/>
            <a:ext cx="4602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ts val="2400"/>
              <a:buChar char="●"/>
            </a:pPr>
            <a:r>
              <a:rPr lang="pt-BR" sz="2400">
                <a:solidFill>
                  <a:srgbClr val="F0D85F"/>
                </a:solidFill>
              </a:rPr>
              <a:t>Github</a:t>
            </a:r>
            <a:endParaRPr sz="2400">
              <a:solidFill>
                <a:srgbClr val="F0D85F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10820400" y="6394319"/>
            <a:ext cx="137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</a:rPr>
              <a:t>‹#›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343550" y="1734625"/>
            <a:ext cx="4602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ts val="2400"/>
              <a:buChar char="●"/>
            </a:pPr>
            <a:r>
              <a:rPr lang="pt-BR" sz="2400">
                <a:solidFill>
                  <a:srgbClr val="F0D85F"/>
                </a:solidFill>
              </a:rPr>
              <a:t>boss</a:t>
            </a:r>
            <a:endParaRPr sz="2400">
              <a:solidFill>
                <a:srgbClr val="F0D85F"/>
              </a:solidFill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343550" y="2314900"/>
            <a:ext cx="4602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ts val="2400"/>
              <a:buChar char="●"/>
            </a:pPr>
            <a:r>
              <a:rPr lang="pt-BR" sz="2400">
                <a:solidFill>
                  <a:srgbClr val="F0D85F"/>
                </a:solidFill>
              </a:rPr>
              <a:t>GetIt</a:t>
            </a:r>
            <a:endParaRPr sz="2400">
              <a:solidFill>
                <a:srgbClr val="F0D85F"/>
              </a:solidFill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746" y="469651"/>
            <a:ext cx="1343679" cy="134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133" y="2502671"/>
            <a:ext cx="6187642" cy="140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125" y="1956937"/>
            <a:ext cx="4607620" cy="2118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0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148" name="Google Shape;148;p20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149" name="Google Shape;149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" name="Google Shape;15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0875" y="323075"/>
            <a:ext cx="1595575" cy="15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ctrTitle"/>
          </p:nvPr>
        </p:nvSpPr>
        <p:spPr>
          <a:xfrm>
            <a:off x="95200" y="360650"/>
            <a:ext cx="3783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TFPDF e TFPDFExt</a:t>
            </a:r>
            <a:endParaRPr b="1"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56050" y="1150950"/>
            <a:ext cx="3429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0D85F"/>
              </a:buClr>
              <a:buSzPts val="1800"/>
              <a:buChar char="●"/>
            </a:pPr>
            <a:r>
              <a:rPr b="1" lang="pt-BR" sz="1800">
                <a:solidFill>
                  <a:srgbClr val="F0D85F"/>
                </a:solidFill>
              </a:rPr>
              <a:t>TFPDF </a:t>
            </a:r>
            <a:r>
              <a:rPr lang="pt-BR" sz="1800">
                <a:solidFill>
                  <a:srgbClr val="F0D85F"/>
                </a:solidFill>
              </a:rPr>
              <a:t>implementa o core.</a:t>
            </a:r>
            <a:endParaRPr sz="1800">
              <a:solidFill>
                <a:srgbClr val="F0D85F"/>
              </a:solidFill>
            </a:endParaRPr>
          </a:p>
        </p:txBody>
      </p:sp>
      <p:grpSp>
        <p:nvGrpSpPr>
          <p:cNvPr id="157" name="Google Shape;157;p21"/>
          <p:cNvGrpSpPr/>
          <p:nvPr/>
        </p:nvGrpSpPr>
        <p:grpSpPr>
          <a:xfrm>
            <a:off x="8001012" y="4266300"/>
            <a:ext cx="1143000" cy="877200"/>
            <a:chOff x="8001012" y="4266300"/>
            <a:chExt cx="1143000" cy="877200"/>
          </a:xfrm>
        </p:grpSpPr>
        <p:sp>
          <p:nvSpPr>
            <p:cNvPr id="158" name="Google Shape;158;p21"/>
            <p:cNvSpPr txBox="1"/>
            <p:nvPr/>
          </p:nvSpPr>
          <p:spPr>
            <a:xfrm>
              <a:off x="8001012" y="4266300"/>
              <a:ext cx="1143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rgbClr val="F0D85F"/>
                  </a:solidFill>
                </a:rPr>
                <a:t>3</a:t>
              </a:r>
              <a:r>
                <a:rPr lang="pt-BR" sz="900">
                  <a:solidFill>
                    <a:schemeClr val="lt1"/>
                  </a:solidFill>
                </a:rPr>
                <a:t> LAZARUS 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</a:rPr>
                <a:t>STREAMING DAY</a:t>
              </a:r>
              <a:endParaRPr sz="900">
                <a:solidFill>
                  <a:schemeClr val="lt1"/>
                </a:solidFill>
              </a:endParaRPr>
            </a:p>
          </p:txBody>
        </p:sp>
        <p:pic>
          <p:nvPicPr>
            <p:cNvPr id="159" name="Google Shape;15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5026" y="4487501"/>
              <a:ext cx="434900" cy="43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225" y="0"/>
            <a:ext cx="4847775" cy="42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313131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